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BFB118-D87B-47C8-9D90-F6639C2DBBB0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8156402-82BE-4B09-B0A7-53CF47F06BF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5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6402-82BE-4B09-B0A7-53CF47F06BF3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085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7CAF9F8-5925-4D89-90E3-13503E292348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99D0A48-A474-40A7-AD73-D0458848438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4900" b="1" dirty="0" smtClean="0">
                <a:effectLst/>
                <a:latin typeface="Times New Roman"/>
                <a:ea typeface="Calibri"/>
                <a:cs typeface="Arial"/>
              </a:rPr>
              <a:t/>
            </a:r>
            <a:br>
              <a:rPr lang="en-US" sz="4900" b="1" dirty="0" smtClean="0">
                <a:effectLst/>
                <a:latin typeface="Times New Roman"/>
                <a:ea typeface="Calibri"/>
                <a:cs typeface="Arial"/>
              </a:rPr>
            </a:br>
            <a:r>
              <a:rPr lang="en-US" sz="4900" b="1" dirty="0" smtClean="0">
                <a:effectLst/>
                <a:latin typeface="Times New Roman"/>
                <a:ea typeface="Calibri"/>
                <a:cs typeface="Arial"/>
              </a:rPr>
              <a:t>TRAUMATIC RETICULOPERICARDITIS</a:t>
            </a:r>
            <a:r>
              <a:rPr lang="en-US" sz="3600" dirty="0">
                <a:ea typeface="Calibri"/>
                <a:cs typeface="Arial"/>
              </a:rPr>
              <a:t/>
            </a:r>
            <a:br>
              <a:rPr lang="en-US" sz="3600" dirty="0"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Dr. Hussein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AlNaji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نتيجة بحث الصور عن ‪shaun the sheep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2656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689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97401"/>
            <a:ext cx="8856984" cy="57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NECROPSY FINDINGS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In acute cases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there is gross distension of the pericardial sac with foul-smelling, grayish fluid containing flakes of fibrin, and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theserous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surface of the sac is covered by heavy deposits of newly formed fibrin. A cordlike, fibrous sinus tract usually connects the reticulum with the pericardium. Additional lesions of pleurisy and pneumonia are commonly present.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In chronic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cases the pericardial sac is grossly thickened and fused to the pericardium by strong fibrous adhesions surrounding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loculi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of varying size, which contain pus or thin straw-colored fluid.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8388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76672"/>
            <a:ext cx="8784976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DIFFERENTIAL DIAGNOSIS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Endocarditis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Lymphosarcoma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Congenital cardiac defects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</a:t>
            </a:r>
            <a:r>
              <a:rPr lang="en-US" sz="2400" dirty="0" smtClean="0">
                <a:solidFill>
                  <a:srgbClr val="241F1F"/>
                </a:solidFill>
                <a:effectLst/>
                <a:latin typeface="Frutiger-Light"/>
                <a:ea typeface="Calibri"/>
                <a:cs typeface="Arial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Less common causes of abnormal heart sounds include thoracic tumors and abscesses,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thymic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lymphosarcoma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, diaphragmatic hernia, and chronic bloat,.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In severely debilitated animals or those suffering from severe anemia a hemic murmur that fluctuates with respiration may be audible.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92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8964488" cy="6588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Treatment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Prognosis poor and euthanasia commonly recommended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Chronic effective pericardial drainage and lavage via an indwelling flexible pericardial catheter.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Systemic antimicrobials such as procaine penicillin or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oxytetracycline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Rumenotomy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to remove metallic foreign body if portion of wire still in reticulum.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Left fifth rib resection and pericardial marsupialization in advanced cases that are unresponsive to pericardial lavage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Control</a:t>
            </a:r>
            <a:r>
              <a:rPr lang="en-US" sz="2400" dirty="0" smtClean="0">
                <a:ea typeface="Calibri"/>
                <a:cs typeface="Arial"/>
              </a:rPr>
              <a:t> (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See control of traumatic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reticuloperitonitis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)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63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صورة ذات صل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5536"/>
            <a:ext cx="9144000" cy="842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71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692696"/>
            <a:ext cx="871296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Perforation of the pericardial sac by a sharp foreign body originating in the reticulum causes pericarditis with the development of toxemia and congestive heart failure.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ETIOLOGY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Traumatic pericarditis is caused by penetration of the pericardial sac by a migrating metal foreign body from the reticulum. The incidence is greater during the last 3 months of pregnancy and at parturition than at other times. 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006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4788024" y="981393"/>
            <a:ext cx="3600400" cy="151150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during late pregnancy or at parturition.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467544" y="3284984"/>
            <a:ext cx="3204027" cy="333044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Physical penetration of the sac and infection penetrates through the pericardium from a traumatic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mediastinitis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4788024" y="3250966"/>
            <a:ext cx="3600399" cy="336446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foreign body remains in a sinus in the reticular  wall after the initial perforation and penetrates the pericardial sac at a later date.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51520" y="981392"/>
            <a:ext cx="3420050" cy="151150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animal may have had a history of traumatic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reticuloperitonitis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6" name="سهم إلى اليمين 5"/>
          <p:cNvSpPr/>
          <p:nvPr/>
        </p:nvSpPr>
        <p:spPr>
          <a:xfrm>
            <a:off x="3671570" y="1418872"/>
            <a:ext cx="1116454" cy="6575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7" name="سهم إلى اليمين 6"/>
          <p:cNvSpPr/>
          <p:nvPr/>
        </p:nvSpPr>
        <p:spPr>
          <a:xfrm rot="5400000">
            <a:off x="6071089" y="2577984"/>
            <a:ext cx="792087" cy="621913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8" name="سهم إلى اليمين 7"/>
          <p:cNvSpPr/>
          <p:nvPr/>
        </p:nvSpPr>
        <p:spPr>
          <a:xfrm rot="5400000">
            <a:off x="1828800" y="6615430"/>
            <a:ext cx="379730" cy="37973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9" name="سهم إلى اليمين 8"/>
          <p:cNvSpPr/>
          <p:nvPr/>
        </p:nvSpPr>
        <p:spPr>
          <a:xfrm rot="10800000">
            <a:off x="3635898" y="4365105"/>
            <a:ext cx="1152126" cy="568094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208747"/>
            <a:ext cx="19992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Pathogenesis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7504" y="263336"/>
            <a:ext cx="4392488" cy="252441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Inflammation is marked by hyperemia of the pericardial surfaces and the production of friction sounds synchronous with the  heart beats.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سهم إلى اليمين 2"/>
          <p:cNvSpPr/>
          <p:nvPr/>
        </p:nvSpPr>
        <p:spPr>
          <a:xfrm>
            <a:off x="4491541" y="1187128"/>
            <a:ext cx="944555" cy="6575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5409750" y="620688"/>
            <a:ext cx="3212477" cy="137748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Clinical signs produced by two way 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6" name="سهم إلى اليمين 5"/>
          <p:cNvSpPr/>
          <p:nvPr/>
        </p:nvSpPr>
        <p:spPr>
          <a:xfrm rot="5400000">
            <a:off x="5292611" y="2140599"/>
            <a:ext cx="944555" cy="6575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7" name="سهم إلى اليمين 6"/>
          <p:cNvSpPr/>
          <p:nvPr/>
        </p:nvSpPr>
        <p:spPr>
          <a:xfrm rot="5400000">
            <a:off x="7415644" y="2141658"/>
            <a:ext cx="944555" cy="6575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7015988" y="2942729"/>
            <a:ext cx="1876492" cy="286253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the toxemia caused by the infection.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419872" y="2986222"/>
            <a:ext cx="3007459" cy="2819041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/>
                <a:ea typeface="Calibri"/>
                <a:cs typeface="Arial"/>
              </a:rPr>
              <a:t>the pressure on the heart from the fluid that accumulates in the sac and produces congestive heart failure.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4098" name="Picture 2" descr="نتيجة بحث الصور عن ‪shaun the sheep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30" y="3140968"/>
            <a:ext cx="323767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67317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51520" y="764704"/>
            <a:ext cx="87656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Note I: If chronic pericarditis persists, there is restriction of the heart action caused by adhesion of the pericardium to the heart.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II: uncommon sequel a after perforation of the pericardial sac by a foreign body is laceration of a coronary artery by the wire or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rarelyrupture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of the ventricular wall. Death usually occurs suddenly caused by acute, congestive heart failure from compression of the heart by the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hemopericardium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صورة ذات صل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53136"/>
            <a:ext cx="226774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428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71296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Clinical signs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Depression, anorexia, habitual </a:t>
            </a:r>
            <a:r>
              <a:rPr lang="en-US" sz="2000" dirty="0" err="1" smtClean="0">
                <a:effectLst/>
                <a:latin typeface="Times New Roman"/>
                <a:ea typeface="Calibri"/>
                <a:cs typeface="Arial"/>
              </a:rPr>
              <a:t>recumbency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, and rapid weight loss are common.</a:t>
            </a:r>
            <a:r>
              <a:rPr lang="en-US" sz="2000" dirty="0" smtClean="0">
                <a:solidFill>
                  <a:srgbClr val="241F1F"/>
                </a:solidFill>
                <a:effectLst/>
                <a:latin typeface="MinionPro-Regular"/>
                <a:ea typeface="Calibri"/>
                <a:cs typeface="MinionPro-Regular"/>
              </a:rPr>
              <a:t> 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Diarrhea or scant feces may be present and grinding of the teeth, salivation, and nasal discharge are occasionally observed. 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The animal stands with the back arched and the elbows abducted.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Respiratory movements are more obvious, and are mainly abdominal and shallow with an increase in rate to 40 to 50 beats/min and often accompanied by grunting. 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Bilateral distension of the jugular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veins and edema of the brisket and ventral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abdominal wall are common.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A prominent jugular venous pulse is usually visible and extends proximally up the neck. </a:t>
            </a:r>
            <a:endParaRPr lang="en-US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93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6833" y="692696"/>
            <a:ext cx="8712968" cy="5352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7- Pyrexia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(40°C–41°C) is common in the early stages, and an increase in the heart rate to 100 beats/min and a diminution in the pulse amplitude are constant.</a:t>
            </a:r>
            <a:endParaRPr lang="en-US" sz="2000" dirty="0"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8-  Pinching of the withers to depress the back or deep palpation of the ventral abdominal wall behind the xiphoid sternum commonly elicits a marked painful grunt. </a:t>
            </a:r>
            <a:endParaRPr lang="en-US" sz="2000" dirty="0"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9- A grunt and an increased area of cardiac dullness can also be detected by percussion over the precordial area, preferably with a </a:t>
            </a:r>
            <a:r>
              <a:rPr lang="en-US" sz="2000" dirty="0" err="1" smtClean="0">
                <a:effectLst/>
                <a:latin typeface="Times New Roman"/>
                <a:ea typeface="Calibri"/>
                <a:cs typeface="Arial"/>
              </a:rPr>
              <a:t>pleximeter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 and hammer.</a:t>
            </a:r>
            <a:endParaRPr lang="en-US" sz="2000" dirty="0">
              <a:ea typeface="Calibri"/>
              <a:cs typeface="Arial"/>
            </a:endParaRPr>
          </a:p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000" dirty="0" smtClean="0">
                <a:latin typeface="Times New Roman"/>
                <a:ea typeface="Calibri"/>
                <a:cs typeface="Arial"/>
              </a:rPr>
              <a:t>10-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Heart sound  accompanied by a 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pericardial friction rub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, which may wax and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wane with respiratory movements. Care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must be taken to differentiate this from a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pleural friction rub caused by inflammation</a:t>
            </a:r>
            <a:r>
              <a:rPr lang="en-US" sz="2000" b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 smtClean="0">
                <a:effectLst/>
                <a:latin typeface="Times New Roman"/>
                <a:ea typeface="Calibri"/>
                <a:cs typeface="Arial"/>
              </a:rPr>
              <a:t>of the mediastinum. In this case the rub is much louder and the heart rate will not be so high.</a:t>
            </a:r>
            <a:endParaRPr lang="en-US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31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548680"/>
            <a:ext cx="8666338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11- Later the 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heart sounds are muffled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and there may be 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gurgling, splashing, or tinkling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sounds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. 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50000"/>
              </a:lnSpc>
            </a:pPr>
            <a:r>
              <a:rPr lang="en-US" sz="2400" b="1" dirty="0" smtClean="0">
                <a:effectLst/>
                <a:latin typeface="Times New Roman"/>
                <a:ea typeface="Calibri"/>
              </a:rPr>
              <a:t>12- In 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terminal stages are 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gross edema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, 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dyspnea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, 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severe watery diarrhea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, 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depression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, </a:t>
            </a:r>
            <a:r>
              <a:rPr lang="en-US" sz="2400" b="1" dirty="0" err="1" smtClean="0">
                <a:effectLst/>
                <a:latin typeface="Times New Roman"/>
                <a:ea typeface="Calibri"/>
              </a:rPr>
              <a:t>recumbency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,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and </a:t>
            </a:r>
            <a:r>
              <a:rPr lang="en-US" sz="2400" b="1" dirty="0" smtClean="0">
                <a:effectLst/>
                <a:latin typeface="Times New Roman"/>
                <a:ea typeface="Calibri"/>
              </a:rPr>
              <a:t>complete anorexia. </a:t>
            </a:r>
          </a:p>
          <a:p>
            <a:pPr algn="just" rtl="0">
              <a:lnSpc>
                <a:spcPct val="150000"/>
              </a:lnSpc>
            </a:pPr>
            <a:r>
              <a:rPr lang="en-US" sz="2400" b="1" dirty="0" smtClean="0">
                <a:effectLst/>
                <a:latin typeface="Times New Roman"/>
                <a:ea typeface="Calibri"/>
              </a:rPr>
              <a:t>13- Enlargement of the liver 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may be detectable by palpation behind the upper part of the right costal arch in the cranial part of the right </a:t>
            </a:r>
            <a:r>
              <a:rPr lang="en-US" sz="2400" dirty="0" err="1" smtClean="0">
                <a:effectLst/>
                <a:latin typeface="Times New Roman"/>
                <a:ea typeface="Calibri"/>
              </a:rPr>
              <a:t>paralumbar</a:t>
            </a:r>
            <a:r>
              <a:rPr lang="en-US" sz="2400" dirty="0" smtClean="0">
                <a:effectLst/>
                <a:latin typeface="Times New Roman"/>
                <a:ea typeface="Calibri"/>
              </a:rPr>
              <a:t> fossa. Death is usually caused by asphyxia and toxemia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2457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81985"/>
            <a:ext cx="8496944" cy="651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Clinical pathology 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UcPeriod"/>
            </a:pP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Hemogram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leukocytosis 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accompanied by a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neutrophilia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eosinopenia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Hyperfibrinogenemia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marked increases in serum total protein concentration.</a:t>
            </a:r>
            <a:endParaRPr lang="en-US" sz="2400" dirty="0"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600"/>
              </a:spcAft>
              <a:buFont typeface="+mj-lt"/>
              <a:buAutoNum type="alphaUcPeriod"/>
            </a:pP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Pericardiocentesis</a:t>
            </a:r>
            <a:endParaRPr lang="en-US" sz="2400" dirty="0"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600"/>
              </a:spcAft>
            </a:pP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When gross effusion is present the pericardial fluid may be sampled by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centesis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with a 10-cm 18-gauge needle the </a:t>
            </a:r>
            <a:r>
              <a:rPr lang="en-US" sz="2400" dirty="0" err="1" smtClean="0">
                <a:effectLst/>
                <a:latin typeface="Times New Roman"/>
                <a:ea typeface="Calibri"/>
                <a:cs typeface="Arial"/>
              </a:rPr>
              <a:t>flud</a:t>
            </a:r>
            <a:r>
              <a:rPr lang="en-US" sz="2400" dirty="0" smtClean="0">
                <a:effectLst/>
                <a:latin typeface="Times New Roman"/>
                <a:ea typeface="Calibri"/>
                <a:cs typeface="Arial"/>
              </a:rPr>
              <a:t> has </a:t>
            </a: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foulsmelling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 (similar to a severe </a:t>
            </a: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metritis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 in cattle caused by a retained placenta) </a:t>
            </a:r>
            <a:r>
              <a:rPr lang="en-US" sz="2400" b="1" dirty="0" err="1" smtClean="0">
                <a:effectLst/>
                <a:latin typeface="Times New Roman"/>
                <a:ea typeface="Calibri"/>
                <a:cs typeface="Arial"/>
              </a:rPr>
              <a:t>andturbid</a:t>
            </a:r>
            <a:r>
              <a:rPr lang="en-US" sz="2400" b="1" dirty="0" smtClean="0">
                <a:effectLst/>
                <a:latin typeface="Times New Roman"/>
                <a:ea typeface="Calibri"/>
                <a:cs typeface="Arial"/>
              </a:rPr>
              <a:t>, which is diagnostic  for pericarditis.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3427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</TotalTime>
  <Words>873</Words>
  <Application>Microsoft Office PowerPoint</Application>
  <PresentationFormat>عرض على الشاشة (3:4)‏</PresentationFormat>
  <Paragraphs>56</Paragraphs>
  <Slides>13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أساسية</vt:lpstr>
      <vt:lpstr> TRAUMATIC RETICULOPERICARDITIS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TRAUMATIC RETICULOPERICARDITIS</dc:title>
  <dc:creator>Maher</dc:creator>
  <cp:lastModifiedBy>Maher</cp:lastModifiedBy>
  <cp:revision>4</cp:revision>
  <dcterms:created xsi:type="dcterms:W3CDTF">2017-12-06T20:22:24Z</dcterms:created>
  <dcterms:modified xsi:type="dcterms:W3CDTF">2017-12-06T20:58:25Z</dcterms:modified>
</cp:coreProperties>
</file>